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5"/>
  </p:notesMasterIdLst>
  <p:handoutMasterIdLst>
    <p:handoutMasterId r:id="rId16"/>
  </p:handoutMasterIdLst>
  <p:sldIdLst>
    <p:sldId id="277" r:id="rId3"/>
    <p:sldId id="276" r:id="rId4"/>
    <p:sldId id="288" r:id="rId5"/>
    <p:sldId id="279" r:id="rId6"/>
    <p:sldId id="280" r:id="rId7"/>
    <p:sldId id="303" r:id="rId8"/>
    <p:sldId id="282" r:id="rId9"/>
    <p:sldId id="289" r:id="rId10"/>
    <p:sldId id="297" r:id="rId11"/>
    <p:sldId id="296" r:id="rId12"/>
    <p:sldId id="290" r:id="rId13"/>
    <p:sldId id="304" r:id="rId14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2362" autoAdjust="0"/>
  </p:normalViewPr>
  <p:slideViewPr>
    <p:cSldViewPr snapToGrid="0">
      <p:cViewPr>
        <p:scale>
          <a:sx n="77" d="100"/>
          <a:sy n="77" d="100"/>
        </p:scale>
        <p:origin x="-1260" y="192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11/02/2017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11/02/2017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11/02/2017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11/02/2017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11/02/2017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11/02/2017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11/02/2017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11/02/2017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accent1"/>
                </a:solidFill>
              </a:rPr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accent1"/>
                </a:solidFill>
              </a:rPr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solidFill>
                  <a:schemeClr val="accent1"/>
                </a:solidFill>
              </a:rPr>
              <a:t>5</a:t>
            </a:r>
            <a:r>
              <a:rPr lang="en-US" sz="1600" baseline="30000" dirty="0" smtClean="0">
                <a:solidFill>
                  <a:schemeClr val="accent1"/>
                </a:solidFill>
              </a:rPr>
              <a:t>th</a:t>
            </a:r>
            <a:r>
              <a:rPr lang="en-US" sz="1600" dirty="0" smtClean="0">
                <a:solidFill>
                  <a:schemeClr val="accent1"/>
                </a:solidFill>
              </a:rPr>
              <a:t> Team Retreat &amp; Planning Workshop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chemeClr val="accent1"/>
                </a:solidFill>
              </a:rPr>
              <a:t>Cairo, 7.-9.2.2017 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Some reflections on How to measure Employment impacts of energy projects at Partner country level:</a:t>
            </a:r>
            <a:b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tools &amp; methods</a:t>
            </a:r>
            <a:r>
              <a:rPr lang="en-US" sz="2400" b="1" cap="all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gaps </a:t>
            </a:r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&amp; challenges </a:t>
            </a:r>
            <a:endParaRPr lang="en-US" sz="2400" b="1" cap="all" dirty="0">
              <a:solidFill>
                <a:schemeClr val="accent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Full Economic Models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4000" y="2275005"/>
            <a:ext cx="7776000" cy="3816000"/>
          </a:xfrm>
        </p:spPr>
        <p:txBody>
          <a:bodyPr/>
          <a:lstStyle/>
          <a:p>
            <a:r>
              <a:rPr lang="en-US" dirty="0"/>
              <a:t>Models differ by economic theory and philosophy</a:t>
            </a:r>
          </a:p>
          <a:p>
            <a:r>
              <a:rPr lang="de-DE" dirty="0" err="1" smtClean="0"/>
              <a:t>Computable</a:t>
            </a:r>
            <a:r>
              <a:rPr lang="de-DE" dirty="0" smtClean="0"/>
              <a:t> </a:t>
            </a:r>
            <a:r>
              <a:rPr lang="de-DE" dirty="0"/>
              <a:t>General Equilibrium (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)</a:t>
            </a:r>
          </a:p>
          <a:p>
            <a:r>
              <a:rPr lang="en-US" dirty="0" smtClean="0"/>
              <a:t>Macro-econometric </a:t>
            </a:r>
            <a:r>
              <a:rPr lang="en-US" dirty="0"/>
              <a:t>(full system of national </a:t>
            </a:r>
            <a:r>
              <a:rPr lang="en-US" dirty="0" smtClean="0"/>
              <a:t>accounts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balances</a:t>
            </a:r>
            <a:r>
              <a:rPr lang="de-DE" dirty="0"/>
              <a:t>, time-</a:t>
            </a:r>
            <a:r>
              <a:rPr lang="de-DE" dirty="0" err="1"/>
              <a:t>series</a:t>
            </a:r>
            <a:r>
              <a:rPr lang="de-DE" dirty="0"/>
              <a:t>)</a:t>
            </a:r>
          </a:p>
          <a:p>
            <a:r>
              <a:rPr lang="en-US" dirty="0" smtClean="0"/>
              <a:t>Other </a:t>
            </a:r>
            <a:r>
              <a:rPr lang="en-US" dirty="0"/>
              <a:t>simulation models (agent based, </a:t>
            </a:r>
            <a:r>
              <a:rPr lang="en-US" dirty="0" smtClean="0"/>
              <a:t>system </a:t>
            </a:r>
            <a:r>
              <a:rPr lang="de-DE" dirty="0" err="1" smtClean="0"/>
              <a:t>dynamics</a:t>
            </a:r>
            <a:r>
              <a:rPr lang="de-DE" dirty="0"/>
              <a:t>) </a:t>
            </a:r>
            <a:r>
              <a:rPr lang="de-DE" dirty="0" smtClean="0"/>
              <a:t>(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/>
              <a:t>SNAB)</a:t>
            </a:r>
          </a:p>
          <a:p>
            <a:r>
              <a:rPr lang="en-US" dirty="0"/>
              <a:t>All include feedback reactions, distribution effects </a:t>
            </a:r>
            <a:r>
              <a:rPr lang="en-US" dirty="0" smtClean="0"/>
              <a:t>and </a:t>
            </a:r>
            <a:r>
              <a:rPr lang="de-DE" dirty="0" err="1" smtClean="0"/>
              <a:t>adjustments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economy</a:t>
            </a:r>
            <a:endParaRPr lang="de-DE" dirty="0" smtClean="0"/>
          </a:p>
          <a:p>
            <a:r>
              <a:rPr lang="de-DE" dirty="0" smtClean="0"/>
              <a:t>Problem: high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regard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6690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Special Challenges for the Energy Sector (RE/EE)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4000" y="2237935"/>
            <a:ext cx="7776000" cy="38160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b="1" dirty="0"/>
              <a:t>Employment effects </a:t>
            </a:r>
            <a:r>
              <a:rPr lang="en-US" b="1" dirty="0" smtClean="0"/>
              <a:t>vary strongly and are difficult to measure:</a:t>
            </a:r>
            <a:endParaRPr lang="en-US" b="1" dirty="0"/>
          </a:p>
          <a:p>
            <a:pPr lvl="0">
              <a:buFontTx/>
              <a:buChar char="-"/>
            </a:pPr>
            <a:r>
              <a:rPr lang="en-US" dirty="0" smtClean="0"/>
              <a:t>Capital-intensive markets, long lead times, heavy political impact </a:t>
            </a:r>
          </a:p>
          <a:p>
            <a:pPr lvl="0">
              <a:buFontTx/>
              <a:buChar char="-"/>
            </a:pPr>
            <a:r>
              <a:rPr lang="en-US" dirty="0" smtClean="0"/>
              <a:t>Rapidly evolving worldwide markets, high degree of context specificity</a:t>
            </a:r>
          </a:p>
          <a:p>
            <a:pPr lvl="0">
              <a:buFontTx/>
              <a:buChar char="-"/>
            </a:pPr>
            <a:r>
              <a:rPr lang="en-US" dirty="0" smtClean="0"/>
              <a:t>Extreme technological &amp; industrial dynamics </a:t>
            </a:r>
          </a:p>
          <a:p>
            <a:pPr lvl="0">
              <a:buFontTx/>
              <a:buChar char="-"/>
            </a:pPr>
            <a:r>
              <a:rPr lang="en-US" dirty="0" smtClean="0"/>
              <a:t>Strong variations between countries and technologies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Effects distributed </a:t>
            </a:r>
            <a:r>
              <a:rPr lang="en-US" dirty="0"/>
              <a:t>over time and along the supply </a:t>
            </a:r>
            <a:r>
              <a:rPr lang="en-US" dirty="0" smtClean="0"/>
              <a:t>chain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Effects differing </a:t>
            </a:r>
            <a:r>
              <a:rPr lang="en-US" dirty="0"/>
              <a:t>in terms of the duration and the </a:t>
            </a:r>
            <a:r>
              <a:rPr lang="en-US" dirty="0" smtClean="0"/>
              <a:t>location</a:t>
            </a:r>
          </a:p>
          <a:p>
            <a:pPr>
              <a:buFontTx/>
              <a:buChar char="-"/>
            </a:pPr>
            <a:r>
              <a:rPr lang="en-US" dirty="0" smtClean="0"/>
              <a:t>High requirements in terms of the availability and quality of data</a:t>
            </a:r>
          </a:p>
        </p:txBody>
      </p:sp>
    </p:spTree>
    <p:extLst>
      <p:ext uri="{BB962C8B-B14F-4D97-AF65-F5344CB8AC3E}">
        <p14:creationId xmlns:p14="http://schemas.microsoft.com/office/powerpoint/2010/main" val="1162826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</a:t>
            </a:r>
            <a:r>
              <a:rPr lang="en-BZ"/>
              <a:t>Workshop </a:t>
            </a:r>
            <a:r>
              <a:rPr lang="en-BZ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Comparison of Employment Factors: M&amp;I vs. O&amp;M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9" name="Picture 2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323" y="2200789"/>
            <a:ext cx="6897354" cy="38163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050887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</a:rPr>
              <a:t>Integrated GIZ Approach to Employment Promotion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RE-ACTIVATE Planning Workshop </a:t>
            </a:r>
            <a:r>
              <a:rPr lang="en-BZ" dirty="0" smtClean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520" y="2237860"/>
            <a:ext cx="6202960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  <a:cs typeface="Tahoma" pitchFamily="34" charset="0"/>
              </a:rPr>
              <a:t>Not just promoting more but also better work…</a:t>
            </a:r>
            <a:endParaRPr lang="en-US" b="1" dirty="0"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59286" y="2225579"/>
            <a:ext cx="7776000" cy="3816000"/>
          </a:xfrm>
        </p:spPr>
        <p:txBody>
          <a:bodyPr/>
          <a:lstStyle/>
          <a:p>
            <a:r>
              <a:rPr lang="de-DE" b="1" dirty="0" err="1" smtClean="0"/>
              <a:t>ILO’s</a:t>
            </a:r>
            <a:r>
              <a:rPr lang="de-DE" b="1" dirty="0" smtClean="0"/>
              <a:t> </a:t>
            </a:r>
            <a:r>
              <a:rPr lang="de-DE" b="1" dirty="0" err="1"/>
              <a:t>decent</a:t>
            </a:r>
            <a:r>
              <a:rPr lang="de-DE" b="1" dirty="0"/>
              <a:t> </a:t>
            </a:r>
            <a:r>
              <a:rPr lang="de-DE" b="1" dirty="0" err="1"/>
              <a:t>work</a:t>
            </a:r>
            <a:r>
              <a:rPr lang="de-DE" b="1" dirty="0"/>
              <a:t> </a:t>
            </a:r>
            <a:r>
              <a:rPr lang="de-DE" b="1" dirty="0" err="1"/>
              <a:t>concept</a:t>
            </a:r>
            <a:r>
              <a:rPr lang="de-DE" b="1" dirty="0"/>
              <a:t>: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 err="1" smtClean="0"/>
              <a:t>Guaranteeing</a:t>
            </a:r>
            <a:r>
              <a:rPr lang="de-DE" dirty="0" smtClean="0"/>
              <a:t> </a:t>
            </a:r>
            <a:r>
              <a:rPr lang="de-DE" dirty="0" err="1"/>
              <a:t>rights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 err="1" smtClean="0"/>
              <a:t>Extending</a:t>
            </a:r>
            <a:r>
              <a:rPr lang="de-DE" dirty="0" smtClean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protection</a:t>
            </a:r>
            <a:r>
              <a:rPr lang="de-DE" dirty="0"/>
              <a:t>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dirty="0" err="1" smtClean="0"/>
              <a:t>Promoting</a:t>
            </a:r>
            <a:r>
              <a:rPr lang="de-DE" dirty="0" smtClean="0"/>
              <a:t> </a:t>
            </a:r>
            <a:r>
              <a:rPr lang="de-DE" dirty="0" err="1"/>
              <a:t>social</a:t>
            </a:r>
            <a:r>
              <a:rPr lang="de-DE" dirty="0"/>
              <a:t> </a:t>
            </a:r>
            <a:r>
              <a:rPr lang="de-DE" dirty="0" err="1"/>
              <a:t>dialogue</a:t>
            </a:r>
            <a:r>
              <a:rPr lang="de-DE" dirty="0"/>
              <a:t> </a:t>
            </a:r>
          </a:p>
          <a:p>
            <a:r>
              <a:rPr lang="de-DE" b="1" dirty="0" err="1" smtClean="0"/>
              <a:t>ILO’s</a:t>
            </a:r>
            <a:r>
              <a:rPr lang="de-DE" b="1" dirty="0" smtClean="0"/>
              <a:t> </a:t>
            </a:r>
            <a:r>
              <a:rPr lang="de-DE" b="1" dirty="0" err="1"/>
              <a:t>core</a:t>
            </a:r>
            <a:r>
              <a:rPr lang="de-DE" b="1" dirty="0"/>
              <a:t> </a:t>
            </a:r>
            <a:r>
              <a:rPr lang="de-DE" b="1" dirty="0" err="1"/>
              <a:t>labour</a:t>
            </a:r>
            <a:r>
              <a:rPr lang="de-DE" b="1" dirty="0"/>
              <a:t> </a:t>
            </a:r>
            <a:r>
              <a:rPr lang="de-DE" b="1" dirty="0" err="1"/>
              <a:t>standards</a:t>
            </a:r>
            <a:r>
              <a:rPr lang="de-DE" b="1" dirty="0"/>
              <a:t>: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 smtClean="0"/>
              <a:t>Freedom </a:t>
            </a:r>
            <a:r>
              <a:rPr lang="en-US" dirty="0"/>
              <a:t>of association and right to collective bargaining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 smtClean="0"/>
              <a:t>Elimination </a:t>
            </a:r>
            <a:r>
              <a:rPr lang="en-US" dirty="0"/>
              <a:t>of forced or compulsory </a:t>
            </a:r>
            <a:r>
              <a:rPr lang="en-US" dirty="0" smtClean="0"/>
              <a:t>labor, incl. child labor </a:t>
            </a:r>
            <a:endParaRPr lang="en-US" dirty="0"/>
          </a:p>
          <a:p>
            <a:pPr lvl="1">
              <a:buFont typeface="Symbol" panose="05050102010706020507" pitchFamily="18" charset="2"/>
              <a:buChar char="-"/>
            </a:pPr>
            <a:r>
              <a:rPr lang="en-US" dirty="0" smtClean="0"/>
              <a:t>Elimination </a:t>
            </a:r>
            <a:r>
              <a:rPr lang="en-US" dirty="0"/>
              <a:t>of discrimination </a:t>
            </a:r>
            <a:r>
              <a:rPr lang="en-US" dirty="0" smtClean="0"/>
              <a:t>at </a:t>
            </a:r>
            <a:r>
              <a:rPr lang="en-US" dirty="0"/>
              <a:t>the workplace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33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cs typeface="Tahoma" pitchFamily="34" charset="0"/>
              </a:rPr>
              <a:t>Quantifying Employment Effects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56440" y="2213222"/>
            <a:ext cx="7776000" cy="381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Direct jobs: </a:t>
            </a:r>
            <a:r>
              <a:rPr lang="en-US" dirty="0" smtClean="0"/>
              <a:t>for people working in a specific sector</a:t>
            </a:r>
          </a:p>
          <a:p>
            <a:pPr marL="342900" indent="-342900"/>
            <a:r>
              <a:rPr lang="en-US" b="1" dirty="0" smtClean="0"/>
              <a:t>Indirect jobs: </a:t>
            </a:r>
            <a:r>
              <a:rPr lang="en-US" dirty="0" smtClean="0"/>
              <a:t>for people </a:t>
            </a:r>
            <a:r>
              <a:rPr lang="en-US" dirty="0"/>
              <a:t>working </a:t>
            </a:r>
            <a:r>
              <a:rPr lang="en-US" dirty="0" smtClean="0"/>
              <a:t>up- &amp; downstream for suppliers and distributors</a:t>
            </a:r>
          </a:p>
          <a:p>
            <a:pPr marL="342900" indent="-342900"/>
            <a:r>
              <a:rPr lang="en-US" b="1" dirty="0" smtClean="0"/>
              <a:t>Induced jobs: </a:t>
            </a:r>
            <a:r>
              <a:rPr lang="en-US" dirty="0" smtClean="0"/>
              <a:t>resulting from increased income and </a:t>
            </a:r>
            <a:r>
              <a:rPr lang="en-US" dirty="0"/>
              <a:t>consumption </a:t>
            </a:r>
            <a:r>
              <a:rPr lang="en-US" dirty="0" smtClean="0"/>
              <a:t>of direct and indirect workers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Net job creation: </a:t>
            </a:r>
            <a:r>
              <a:rPr lang="en-US" dirty="0" smtClean="0"/>
              <a:t>also accounting for job losses in competitors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90" y="4534930"/>
            <a:ext cx="7715250" cy="195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>
                <a:solidFill>
                  <a:srgbClr val="C00000"/>
                </a:solidFill>
              </a:rPr>
              <a:t>Several </a:t>
            </a:r>
            <a:r>
              <a:rPr lang="en-US" b="1" kern="1200" dirty="0" smtClean="0">
                <a:solidFill>
                  <a:srgbClr val="C00000"/>
                </a:solidFill>
              </a:rPr>
              <a:t>Types </a:t>
            </a:r>
            <a:r>
              <a:rPr lang="en-US" b="1" kern="1200" dirty="0">
                <a:solidFill>
                  <a:srgbClr val="C00000"/>
                </a:solidFill>
              </a:rPr>
              <a:t>of </a:t>
            </a:r>
            <a:r>
              <a:rPr lang="en-US" b="1" kern="1200" dirty="0" smtClean="0">
                <a:solidFill>
                  <a:srgbClr val="C00000"/>
                </a:solidFill>
              </a:rPr>
              <a:t>Possible Indirect Effects</a:t>
            </a:r>
            <a:endParaRPr lang="en-US" b="1" kern="1200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71643" y="2237935"/>
            <a:ext cx="7776000" cy="3816000"/>
          </a:xfrm>
        </p:spPr>
        <p:txBody>
          <a:bodyPr/>
          <a:lstStyle/>
          <a:p>
            <a:pPr marL="342900" indent="-342900"/>
            <a:r>
              <a:rPr lang="en-US" b="1" kern="1200" dirty="0"/>
              <a:t>Displacement effects: </a:t>
            </a:r>
            <a:r>
              <a:rPr lang="en-US" kern="1200" dirty="0"/>
              <a:t>jobs created by </a:t>
            </a:r>
            <a:r>
              <a:rPr lang="en-US" kern="1200" dirty="0" smtClean="0"/>
              <a:t>a </a:t>
            </a:r>
            <a:r>
              <a:rPr lang="en-US" kern="1200" dirty="0"/>
              <a:t>program </a:t>
            </a:r>
            <a:r>
              <a:rPr lang="en-US" kern="1200" dirty="0" smtClean="0"/>
              <a:t>come at </a:t>
            </a:r>
            <a:r>
              <a:rPr lang="en-US" kern="1200" dirty="0"/>
              <a:t>the expense of </a:t>
            </a:r>
            <a:r>
              <a:rPr lang="en-US" kern="1200" dirty="0" smtClean="0"/>
              <a:t>jobs outside the program (‘crowding out’)</a:t>
            </a:r>
            <a:endParaRPr lang="en-US" kern="1200" dirty="0"/>
          </a:p>
          <a:p>
            <a:pPr marL="342900" indent="-342900"/>
            <a:r>
              <a:rPr lang="en-US" b="1" kern="1200" dirty="0" smtClean="0"/>
              <a:t>Substitution </a:t>
            </a:r>
            <a:r>
              <a:rPr lang="en-US" b="1" kern="1200" dirty="0"/>
              <a:t>effects </a:t>
            </a:r>
            <a:r>
              <a:rPr lang="en-US" kern="1200" dirty="0"/>
              <a:t>: jobs created for a certain category of workers replace jobs for other categories </a:t>
            </a:r>
            <a:r>
              <a:rPr lang="en-US" kern="1200" dirty="0" smtClean="0"/>
              <a:t>due to changes of  </a:t>
            </a:r>
            <a:r>
              <a:rPr lang="en-US" kern="1200" dirty="0"/>
              <a:t>relative wage </a:t>
            </a:r>
            <a:r>
              <a:rPr lang="en-US" kern="1200" dirty="0" smtClean="0"/>
              <a:t>costs</a:t>
            </a:r>
          </a:p>
          <a:p>
            <a:pPr marL="342900" indent="-342900"/>
            <a:r>
              <a:rPr lang="en-US" b="1" kern="1200" dirty="0"/>
              <a:t>Deadweight effects </a:t>
            </a:r>
            <a:r>
              <a:rPr lang="en-US" kern="1200" dirty="0"/>
              <a:t>: the program subsidizes hiring that would also have occurred </a:t>
            </a:r>
            <a:r>
              <a:rPr lang="en-US" kern="1200" dirty="0" smtClean="0"/>
              <a:t>in the absence of the program</a:t>
            </a:r>
          </a:p>
          <a:p>
            <a:pPr marL="342900" indent="-342900"/>
            <a:r>
              <a:rPr lang="en-US" b="1" kern="1200" dirty="0" smtClean="0"/>
              <a:t>Mind the opportunity costs!</a:t>
            </a:r>
            <a:r>
              <a:rPr lang="en-US" kern="1200" dirty="0" smtClean="0"/>
              <a:t> jobs created by the program could also be created somewhere else with less input</a:t>
            </a:r>
            <a:endParaRPr lang="en-US" kern="1200" dirty="0"/>
          </a:p>
          <a:p>
            <a:pPr marL="0" indent="0">
              <a:buNone/>
            </a:pP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C00000"/>
                </a:solidFill>
              </a:rPr>
              <a:t>Possible Employment Effects at Different Levels</a:t>
            </a:r>
            <a:endParaRPr lang="en-US" b="1" kern="1200" dirty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684000" y="2213221"/>
            <a:ext cx="7776000" cy="3816000"/>
          </a:xfrm>
        </p:spPr>
        <p:txBody>
          <a:bodyPr/>
          <a:lstStyle/>
          <a:p>
            <a:pPr marL="285750" indent="-285750"/>
            <a:r>
              <a:rPr lang="en-US" b="1" dirty="0"/>
              <a:t>Direct  employment effects: </a:t>
            </a:r>
            <a:r>
              <a:rPr lang="en-US" dirty="0" smtClean="0"/>
              <a:t>fostering employment e.g. at </a:t>
            </a:r>
            <a:r>
              <a:rPr lang="en-US" dirty="0"/>
              <a:t>the level of the service providers and  in newly founded start-ups </a:t>
            </a:r>
          </a:p>
          <a:p>
            <a:pPr marL="285750" indent="-285750"/>
            <a:r>
              <a:rPr lang="en-US" b="1" dirty="0"/>
              <a:t>Direct and indirect  employment effects: </a:t>
            </a:r>
            <a:r>
              <a:rPr lang="en-US" dirty="0" smtClean="0"/>
              <a:t>fostering e.g. an increase in </a:t>
            </a:r>
            <a:r>
              <a:rPr lang="en-US" dirty="0"/>
              <a:t>competitiveness </a:t>
            </a:r>
            <a:r>
              <a:rPr lang="en-US" dirty="0" smtClean="0"/>
              <a:t>through the promotion </a:t>
            </a:r>
            <a:r>
              <a:rPr lang="en-US" dirty="0"/>
              <a:t>of innovation/value chains</a:t>
            </a:r>
          </a:p>
          <a:p>
            <a:pPr marL="285750" indent="-285750"/>
            <a:r>
              <a:rPr lang="en-US" b="1" dirty="0"/>
              <a:t>Indirect employment effects: </a:t>
            </a:r>
            <a:r>
              <a:rPr lang="en-US" dirty="0"/>
              <a:t>fostering employment e.g. through </a:t>
            </a:r>
            <a:r>
              <a:rPr lang="en-US" dirty="0"/>
              <a:t>interventions at the level of framework: </a:t>
            </a:r>
            <a:r>
              <a:rPr lang="en-US" dirty="0" smtClean="0"/>
              <a:t>conditions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065252" y="4586210"/>
            <a:ext cx="457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C00000"/>
                </a:solidFill>
              </a:rPr>
              <a:t>=&gt; greatest </a:t>
            </a:r>
            <a:r>
              <a:rPr lang="en-US" sz="1800" i="1" dirty="0">
                <a:solidFill>
                  <a:srgbClr val="C00000"/>
                </a:solidFill>
              </a:rPr>
              <a:t>potential for </a:t>
            </a:r>
            <a:r>
              <a:rPr lang="en-US" sz="1800" i="1" dirty="0" smtClean="0">
                <a:solidFill>
                  <a:srgbClr val="C00000"/>
                </a:solidFill>
              </a:rPr>
              <a:t>broad </a:t>
            </a:r>
            <a:r>
              <a:rPr lang="en-US" sz="1800" i="1" dirty="0">
                <a:solidFill>
                  <a:srgbClr val="C00000"/>
                </a:solidFill>
              </a:rPr>
              <a:t>impact,  but </a:t>
            </a:r>
            <a:r>
              <a:rPr lang="en-US" sz="1800" i="1" dirty="0" smtClean="0">
                <a:solidFill>
                  <a:srgbClr val="C00000"/>
                </a:solidFill>
              </a:rPr>
              <a:t>the causality is difficult to prove!</a:t>
            </a:r>
            <a:endParaRPr lang="de-DE" sz="1800" i="1" dirty="0" err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79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Measuring Employment Effects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070707"/>
              </p:ext>
            </p:extLst>
          </p:nvPr>
        </p:nvGraphicFramePr>
        <p:xfrm>
          <a:off x="684213" y="2335425"/>
          <a:ext cx="7775576" cy="37317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9224"/>
                <a:gridCol w="2521255"/>
                <a:gridCol w="2062600"/>
                <a:gridCol w="1452497"/>
              </a:tblGrid>
              <a:tr h="587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RE </a:t>
                      </a:r>
                      <a:r>
                        <a:rPr lang="de-DE" sz="900" dirty="0" err="1">
                          <a:effectLst/>
                        </a:rPr>
                        <a:t>sector</a:t>
                      </a:r>
                      <a:r>
                        <a:rPr lang="de-DE" sz="900" dirty="0">
                          <a:effectLst/>
                        </a:rPr>
                        <a:t> </a:t>
                      </a:r>
                      <a:r>
                        <a:rPr lang="de-DE" sz="900" dirty="0" err="1">
                          <a:effectLst/>
                        </a:rPr>
                        <a:t>impact</a:t>
                      </a:r>
                      <a:r>
                        <a:rPr lang="de-DE" sz="900" dirty="0">
                          <a:effectLst/>
                        </a:rPr>
                        <a:t> </a:t>
                      </a:r>
                      <a:r>
                        <a:rPr lang="de-DE" sz="900" dirty="0" err="1">
                          <a:effectLst/>
                        </a:rPr>
                        <a:t>studies</a:t>
                      </a:r>
                      <a:endParaRPr lang="de-DE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Beyond the RE industry, but not economy-wide impact studies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Economy-wide impact studies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Covered effects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608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Employment factor approach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Direct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320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</a:rPr>
                        <a:t>Supply chain analysis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Direct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293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Input-output modeling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Direct, indirect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64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Employment factor approach with scenario comparison (RE and CE industry)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Direct, indirect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64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IO modelling including an adjustment of the consumption vector (electricity prices)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Direct, indirect, induced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  <a:tr h="640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Full economic model with scenario comparison</a:t>
                      </a:r>
                      <a:endParaRPr lang="de-DE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900" dirty="0" err="1">
                          <a:effectLst/>
                        </a:rPr>
                        <a:t>Direct</a:t>
                      </a:r>
                      <a:r>
                        <a:rPr lang="de-DE" sz="900" dirty="0">
                          <a:effectLst/>
                        </a:rPr>
                        <a:t>, </a:t>
                      </a:r>
                      <a:r>
                        <a:rPr lang="de-DE" sz="900" dirty="0" err="1">
                          <a:effectLst/>
                        </a:rPr>
                        <a:t>indirect</a:t>
                      </a:r>
                      <a:r>
                        <a:rPr lang="de-DE" sz="900" dirty="0">
                          <a:effectLst/>
                        </a:rPr>
                        <a:t>, </a:t>
                      </a:r>
                      <a:r>
                        <a:rPr lang="de-DE" sz="900" dirty="0" err="1">
                          <a:effectLst/>
                        </a:rPr>
                        <a:t>induced</a:t>
                      </a:r>
                      <a:endParaRPr lang="de-DE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208" marR="582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11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Employment Factor Approach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4000" y="2225578"/>
            <a:ext cx="7776000" cy="3816000"/>
          </a:xfrm>
        </p:spPr>
        <p:txBody>
          <a:bodyPr/>
          <a:lstStyle/>
          <a:p>
            <a:r>
              <a:rPr lang="en-US" dirty="0" smtClean="0"/>
              <a:t>EF </a:t>
            </a:r>
            <a:r>
              <a:rPr lang="en-US" dirty="0"/>
              <a:t>provide a direct link between </a:t>
            </a:r>
            <a:r>
              <a:rPr lang="en-US" dirty="0" smtClean="0"/>
              <a:t>physical or financial units (capacity installed, actual production, money invested…)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employment</a:t>
            </a:r>
            <a:endParaRPr lang="de-DE" dirty="0"/>
          </a:p>
          <a:p>
            <a:r>
              <a:rPr lang="en-US" dirty="0" smtClean="0"/>
              <a:t>Simple </a:t>
            </a:r>
            <a:r>
              <a:rPr lang="en-US" dirty="0"/>
              <a:t>multiplication </a:t>
            </a:r>
            <a:r>
              <a:rPr lang="en-US" dirty="0" smtClean="0"/>
              <a:t>only leads </a:t>
            </a:r>
            <a:r>
              <a:rPr lang="en-US" dirty="0"/>
              <a:t>to </a:t>
            </a:r>
            <a:r>
              <a:rPr lang="en-US" dirty="0" smtClean="0"/>
              <a:t>approximate estimates</a:t>
            </a:r>
            <a:endParaRPr lang="en-US" dirty="0"/>
          </a:p>
          <a:p>
            <a:r>
              <a:rPr lang="en-US" dirty="0" smtClean="0"/>
              <a:t>Transfer </a:t>
            </a:r>
            <a:r>
              <a:rPr lang="en-US" dirty="0"/>
              <a:t>of EFs from one region to another </a:t>
            </a:r>
            <a:r>
              <a:rPr lang="en-US" dirty="0" smtClean="0"/>
              <a:t>require </a:t>
            </a:r>
            <a:r>
              <a:rPr lang="en-US" dirty="0"/>
              <a:t>knowledge and </a:t>
            </a:r>
            <a:r>
              <a:rPr lang="en-US" dirty="0" smtClean="0"/>
              <a:t>data about </a:t>
            </a:r>
            <a:r>
              <a:rPr lang="en-US" dirty="0"/>
              <a:t>the respective production and service structures</a:t>
            </a:r>
          </a:p>
          <a:p>
            <a:r>
              <a:rPr lang="en-US" dirty="0" smtClean="0"/>
              <a:t>The </a:t>
            </a:r>
            <a:r>
              <a:rPr lang="en-US" dirty="0"/>
              <a:t>literature knows a </a:t>
            </a:r>
            <a:r>
              <a:rPr lang="en-US" dirty="0" smtClean="0"/>
              <a:t>wide </a:t>
            </a:r>
            <a:r>
              <a:rPr lang="en-US" dirty="0"/>
              <a:t>range of EF, because:</a:t>
            </a:r>
          </a:p>
          <a:p>
            <a:pPr lvl="1"/>
            <a:r>
              <a:rPr lang="de-DE" dirty="0" err="1" smtClean="0"/>
              <a:t>Indirect</a:t>
            </a:r>
            <a:r>
              <a:rPr lang="de-DE" dirty="0" smtClean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excluded</a:t>
            </a:r>
            <a:endParaRPr lang="de-DE" dirty="0"/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system </a:t>
            </a:r>
            <a:r>
              <a:rPr lang="en-US" dirty="0" smtClean="0"/>
              <a:t>boundaries and </a:t>
            </a:r>
            <a:r>
              <a:rPr lang="en-US" dirty="0"/>
              <a:t>different scales are </a:t>
            </a:r>
            <a:r>
              <a:rPr lang="en-US" dirty="0" smtClean="0"/>
              <a:t>mixed, e.g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EF for </a:t>
            </a:r>
            <a:r>
              <a:rPr lang="en-US" dirty="0"/>
              <a:t>roof-top </a:t>
            </a:r>
            <a:r>
              <a:rPr lang="en-US" dirty="0" smtClean="0"/>
              <a:t>systems differ from large ground-mounted </a:t>
            </a:r>
            <a:r>
              <a:rPr lang="de-DE" dirty="0" err="1" smtClean="0"/>
              <a:t>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1793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11/02/2017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Input-Output Models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4000" y="2237935"/>
            <a:ext cx="7776000" cy="3816000"/>
          </a:xfrm>
        </p:spPr>
        <p:txBody>
          <a:bodyPr/>
          <a:lstStyle/>
          <a:p>
            <a:r>
              <a:rPr lang="en-US" b="1" dirty="0"/>
              <a:t>Economic tool for the analysis of direct and indirect effects</a:t>
            </a:r>
          </a:p>
          <a:p>
            <a:r>
              <a:rPr lang="en-US" dirty="0" smtClean="0"/>
              <a:t>Illustrates </a:t>
            </a:r>
            <a:r>
              <a:rPr lang="en-US" dirty="0"/>
              <a:t>the effects of additional demands in one industry </a:t>
            </a:r>
            <a:r>
              <a:rPr lang="en-US" dirty="0" smtClean="0"/>
              <a:t>on all </a:t>
            </a:r>
            <a:r>
              <a:rPr lang="en-US" dirty="0"/>
              <a:t>industries in the economy</a:t>
            </a:r>
          </a:p>
          <a:p>
            <a:r>
              <a:rPr lang="en-US" dirty="0" smtClean="0"/>
              <a:t>IO tables </a:t>
            </a:r>
            <a:r>
              <a:rPr lang="en-US" dirty="0"/>
              <a:t>are available for more </a:t>
            </a:r>
            <a:r>
              <a:rPr lang="en-US" dirty="0" smtClean="0"/>
              <a:t>than 100 </a:t>
            </a:r>
            <a:r>
              <a:rPr lang="en-US" dirty="0"/>
              <a:t>countries in the world</a:t>
            </a:r>
          </a:p>
          <a:p>
            <a:r>
              <a:rPr lang="en-US" dirty="0" smtClean="0"/>
              <a:t>Consistent </a:t>
            </a:r>
            <a:r>
              <a:rPr lang="en-US" dirty="0"/>
              <a:t>analytical framework </a:t>
            </a:r>
            <a:r>
              <a:rPr lang="en-US" dirty="0" smtClean="0"/>
              <a:t>helping </a:t>
            </a:r>
            <a:r>
              <a:rPr lang="en-US" dirty="0"/>
              <a:t>to connect </a:t>
            </a:r>
            <a:r>
              <a:rPr lang="en-US" dirty="0" smtClean="0"/>
              <a:t>an analysis of RE deployment to an analysis done for other </a:t>
            </a:r>
            <a:r>
              <a:rPr lang="en-US" dirty="0"/>
              <a:t>sectors or the whole </a:t>
            </a:r>
            <a:r>
              <a:rPr lang="en-US" dirty="0" smtClean="0"/>
              <a:t>economy</a:t>
            </a:r>
          </a:p>
          <a:p>
            <a:r>
              <a:rPr lang="en-US" dirty="0" smtClean="0"/>
              <a:t>Problem: IO tables only valid when carefully constructed and consistently updated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66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780</Words>
  <Application>Microsoft Office PowerPoint</Application>
  <PresentationFormat>Bildschirmpräsentation (4:3)</PresentationFormat>
  <Paragraphs>127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giz-powerpoint-leerfolie-en</vt:lpstr>
      <vt:lpstr>Cover</vt:lpstr>
      <vt:lpstr>Some reflections on How to measure Employment impacts of energy projects at Partner country level: tools &amp; methods, gaps &amp; challenges </vt:lpstr>
      <vt:lpstr>Integrated GIZ Approach to Employment Promotion</vt:lpstr>
      <vt:lpstr>Not just promoting more but also better work…</vt:lpstr>
      <vt:lpstr>Quantifying Employment Effects</vt:lpstr>
      <vt:lpstr>Several Types of Possible Indirect Effects</vt:lpstr>
      <vt:lpstr>Possible Employment Effects at Different Levels</vt:lpstr>
      <vt:lpstr>Measuring Employment Effects</vt:lpstr>
      <vt:lpstr>Employment Factor Approach</vt:lpstr>
      <vt:lpstr>Input-Output Models</vt:lpstr>
      <vt:lpstr>Full Economic Models</vt:lpstr>
      <vt:lpstr>Special Challenges for the Energy Sector (RE/EE)</vt:lpstr>
      <vt:lpstr>Comparison of Employment Factors: M&amp;I vs. O&amp;M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132</cp:revision>
  <cp:lastPrinted>2012-07-19T10:16:59Z</cp:lastPrinted>
  <dcterms:created xsi:type="dcterms:W3CDTF">2014-09-01T11:45:35Z</dcterms:created>
  <dcterms:modified xsi:type="dcterms:W3CDTF">2017-02-11T11:55:45Z</dcterms:modified>
</cp:coreProperties>
</file>